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93" r:id="rId3"/>
    <p:sldId id="389" r:id="rId4"/>
    <p:sldId id="414" r:id="rId5"/>
    <p:sldId id="407" r:id="rId6"/>
    <p:sldId id="411" r:id="rId7"/>
    <p:sldId id="412" r:id="rId8"/>
    <p:sldId id="413" r:id="rId9"/>
    <p:sldId id="415" r:id="rId10"/>
    <p:sldId id="422" r:id="rId11"/>
    <p:sldId id="423" r:id="rId12"/>
    <p:sldId id="424" r:id="rId13"/>
    <p:sldId id="426" r:id="rId14"/>
    <p:sldId id="425" r:id="rId15"/>
    <p:sldId id="416" r:id="rId16"/>
    <p:sldId id="418" r:id="rId17"/>
    <p:sldId id="419" r:id="rId18"/>
    <p:sldId id="420" r:id="rId19"/>
    <p:sldId id="421" r:id="rId20"/>
    <p:sldId id="417" r:id="rId21"/>
    <p:sldId id="267" r:id="rId22"/>
  </p:sldIdLst>
  <p:sldSz cx="9144000" cy="6858000" type="screen4x3"/>
  <p:notesSz cx="6797675" cy="98742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8219EC-0C25-42F8-ACAB-9891D741DBA4}">
          <p14:sldIdLst>
            <p14:sldId id="256"/>
          </p14:sldIdLst>
        </p14:section>
        <p14:section name="Department Presentation" id="{0114E59A-B021-4DEA-BDE4-BB6EC49C2F4D}">
          <p14:sldIdLst>
            <p14:sldId id="393"/>
            <p14:sldId id="389"/>
            <p14:sldId id="414"/>
            <p14:sldId id="407"/>
            <p14:sldId id="411"/>
            <p14:sldId id="412"/>
            <p14:sldId id="413"/>
            <p14:sldId id="415"/>
            <p14:sldId id="422"/>
            <p14:sldId id="423"/>
            <p14:sldId id="424"/>
            <p14:sldId id="426"/>
            <p14:sldId id="425"/>
            <p14:sldId id="416"/>
            <p14:sldId id="418"/>
            <p14:sldId id="419"/>
            <p14:sldId id="420"/>
            <p14:sldId id="421"/>
            <p14:sldId id="417"/>
            <p14:sldId id="267"/>
          </p14:sldIdLst>
        </p14:section>
        <p14:section name="FUTURE PLANS" id="{3A9F34F7-DEB9-4A1B-A4A8-4366D924AAA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55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iol jorba" initials="" lastIdx="5" clrIdx="0"/>
  <p:cmAuthor id="1" name="Sara Basart" initials="SB" lastIdx="4" clrIdx="1">
    <p:extLst>
      <p:ext uri="{19B8F6BF-5375-455C-9EA6-DF929625EA0E}">
        <p15:presenceInfo xmlns:p15="http://schemas.microsoft.com/office/powerpoint/2012/main" userId="Sara Bas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01A"/>
    <a:srgbClr val="004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Estilo oscuro 1 - Énfasis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Estilo oscuro 1 - Énfasis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2" autoAdjust="0"/>
    <p:restoredTop sz="92624" autoAdjust="0"/>
  </p:normalViewPr>
  <p:slideViewPr>
    <p:cSldViewPr snapToGrid="0">
      <p:cViewPr varScale="1">
        <p:scale>
          <a:sx n="93" d="100"/>
          <a:sy n="93" d="100"/>
        </p:scale>
        <p:origin x="1776" y="78"/>
      </p:cViewPr>
      <p:guideLst>
        <p:guide orient="horz" pos="2364"/>
        <p:guide pos="55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napToGrid="0">
      <p:cViewPr varScale="1">
        <p:scale>
          <a:sx n="80" d="100"/>
          <a:sy n="80" d="100"/>
        </p:scale>
        <p:origin x="-3192" y="-96"/>
      </p:cViewPr>
      <p:guideLst>
        <p:guide orient="horz" pos="3110"/>
        <p:guide pos="2142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F4D8E-8FEE-4638-B4DB-EF63DA5419F0}" type="datetimeFigureOut">
              <a:rPr lang="es-ES" smtClean="0"/>
              <a:t>10/04/2015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A2F53-7943-49BE-8A9A-D20CA0C9A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7022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DB71A-CD6A-4A37-8CFD-9BADD0848D77}" type="datetimeFigureOut">
              <a:rPr lang="es-ES" smtClean="0"/>
              <a:t>10/04/2015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99E72-CB38-4F12-87EF-E621BD19527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306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8600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5971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1530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373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Now, let’s move on the mineral dust module and some results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9867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0567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Now, let’s move on the mineral dust module and some results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3929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6587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6587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6587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88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Now, let’s move on the mineral dust module and some results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7277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4215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68960"/>
            <a:ext cx="7772400" cy="747514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046" y="0"/>
            <a:ext cx="3004900" cy="7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188640"/>
            <a:ext cx="38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dirty="0" smtClean="0">
                <a:solidFill>
                  <a:schemeClr val="bg1"/>
                </a:solidFill>
              </a:rPr>
              <a:t>www.bsc.es</a:t>
            </a:r>
            <a:endParaRPr lang="es-E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04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576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371181"/>
            <a:ext cx="7772400" cy="1362075"/>
          </a:xfrm>
        </p:spPr>
        <p:txBody>
          <a:bodyPr anchor="t">
            <a:normAutofit/>
          </a:bodyPr>
          <a:lstStyle>
            <a:lvl1pPr algn="r">
              <a:defRPr sz="2800" b="1" cap="all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321714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12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112568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112568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14002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 anchor="b"/>
          <a:lstStyle/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1457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452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68960"/>
            <a:ext cx="7772400" cy="747514"/>
          </a:xfrm>
        </p:spPr>
        <p:txBody>
          <a:bodyPr anchor="ctr">
            <a:normAutofit/>
          </a:bodyPr>
          <a:lstStyle>
            <a:lvl1pPr algn="ctr">
              <a:defRPr sz="32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67" y="1196752"/>
            <a:ext cx="497194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188640"/>
            <a:ext cx="38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dirty="0" smtClean="0">
                <a:solidFill>
                  <a:schemeClr val="bg1"/>
                </a:solidFill>
              </a:rPr>
              <a:t>www.bsc.es</a:t>
            </a:r>
            <a:endParaRPr lang="es-E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3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286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309320"/>
            <a:ext cx="1878899" cy="461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30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7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1"/>
        </a:buBlip>
        <a:defRPr sz="2400" kern="1200">
          <a:solidFill>
            <a:srgbClr val="00499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499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00499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rgbClr val="00499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rgbClr val="00499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crp-cordex.ipsl.jussieu.fr/" TargetMode="External"/><Relationship Id="rId2" Type="http://schemas.openxmlformats.org/officeDocument/2006/relationships/hyperlink" Target="http://cmip-pcmdi.llnl.gov/cmip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3.jp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u.uea.ac.uk/data" TargetMode="External"/><Relationship Id="rId2" Type="http://schemas.openxmlformats.org/officeDocument/2006/relationships/hyperlink" Target="http://www.esrl.noaa.gov/psd/data/gridded/data.gisstemp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hyperlink" Target="http://www.esrl.noaa.gov/psd/data/gridded/data.gpcc.html" TargetMode="External"/><Relationship Id="rId4" Type="http://schemas.openxmlformats.org/officeDocument/2006/relationships/hyperlink" Target="http://www.ncdc.noaa.gov/monitoring-references/faq/anomalies.php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18" Type="http://schemas.openxmlformats.org/officeDocument/2006/relationships/image" Target="../media/image22.png"/><Relationship Id="rId3" Type="http://schemas.openxmlformats.org/officeDocument/2006/relationships/image" Target="../media/image10.png"/><Relationship Id="rId21" Type="http://schemas.openxmlformats.org/officeDocument/2006/relationships/image" Target="../media/image25.png"/><Relationship Id="rId7" Type="http://schemas.openxmlformats.org/officeDocument/2006/relationships/hyperlink" Target="https://itunes.apple.com/za/app/caliope/id734538360?mt=8" TargetMode="External"/><Relationship Id="rId12" Type="http://schemas.openxmlformats.org/officeDocument/2006/relationships/image" Target="../media/image16.jpeg"/><Relationship Id="rId17" Type="http://schemas.openxmlformats.org/officeDocument/2006/relationships/image" Target="../media/image21.gi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jpe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jpeg"/><Relationship Id="rId24" Type="http://schemas.openxmlformats.org/officeDocument/2006/relationships/image" Target="../media/image28.png"/><Relationship Id="rId5" Type="http://schemas.openxmlformats.org/officeDocument/2006/relationships/hyperlink" Target="https://play.google.com/store/apps/details?id=es.bsc.earthscience.caliope" TargetMode="External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10" Type="http://schemas.openxmlformats.org/officeDocument/2006/relationships/image" Target="../media/image14.jpeg"/><Relationship Id="rId19" Type="http://schemas.openxmlformats.org/officeDocument/2006/relationships/image" Target="../media/image23.gif"/><Relationship Id="rId4" Type="http://schemas.openxmlformats.org/officeDocument/2006/relationships/hyperlink" Target="http://www.bsc.es/caliope" TargetMode="External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gif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ust.aemet.es/" TargetMode="External"/><Relationship Id="rId5" Type="http://schemas.openxmlformats.org/officeDocument/2006/relationships/hyperlink" Target="http://sds-was.aemet.es/" TargetMode="External"/><Relationship Id="rId4" Type="http://schemas.openxmlformats.org/officeDocument/2006/relationships/image" Target="../media/image3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8011" y="2954057"/>
            <a:ext cx="9143999" cy="2664358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Barcelona Supercomputing Center</a:t>
            </a:r>
            <a:r>
              <a:rPr lang="en-US" sz="4000" i="1" dirty="0" smtClean="0"/>
              <a:t/>
            </a:r>
            <a:br>
              <a:rPr lang="en-US" sz="4000" i="1" dirty="0" smtClean="0"/>
            </a:br>
            <a:r>
              <a:rPr lang="en-US" sz="4000" i="1" dirty="0" smtClean="0"/>
              <a:t> </a:t>
            </a:r>
            <a:br>
              <a:rPr lang="en-US" sz="4000" i="1" dirty="0" smtClean="0"/>
            </a:br>
            <a:r>
              <a:rPr lang="en-US" sz="4000" dirty="0" smtClean="0"/>
              <a:t>Bodegas Torres meeting</a:t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3600" dirty="0" smtClean="0"/>
              <a:t>Earth Sciences department-Services </a:t>
            </a:r>
            <a:r>
              <a:rPr lang="en-US" sz="3600" dirty="0"/>
              <a:t>G</a:t>
            </a:r>
            <a:r>
              <a:rPr lang="en-US" sz="3600" dirty="0" smtClean="0"/>
              <a:t>roup</a:t>
            </a:r>
            <a:r>
              <a:rPr lang="en-US" sz="4000" i="1" dirty="0" smtClean="0"/>
              <a:t/>
            </a:r>
            <a:br>
              <a:rPr lang="en-US" sz="4000" i="1" dirty="0" smtClean="0"/>
            </a:br>
            <a:endParaRPr lang="es-ES" sz="2000" dirty="0"/>
          </a:p>
        </p:txBody>
      </p:sp>
      <p:sp>
        <p:nvSpPr>
          <p:cNvPr id="5" name="TextBox 5"/>
          <p:cNvSpPr txBox="1"/>
          <p:nvPr/>
        </p:nvSpPr>
        <p:spPr>
          <a:xfrm>
            <a:off x="6096733" y="5825170"/>
            <a:ext cx="2843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Barcelona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April, </a:t>
            </a:r>
            <a:r>
              <a:rPr lang="en-US" dirty="0" smtClean="0">
                <a:solidFill>
                  <a:schemeClr val="bg1"/>
                </a:solidFill>
              </a:rPr>
              <a:t>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Imagen 5" descr="logo_S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013" y="0"/>
            <a:ext cx="2087053" cy="936104"/>
          </a:xfrm>
          <a:prstGeom prst="rect">
            <a:avLst/>
          </a:prstGeom>
        </p:spPr>
      </p:pic>
      <p:pic>
        <p:nvPicPr>
          <p:cNvPr id="6146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743" y="2743200"/>
            <a:ext cx="3131633" cy="154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95800"/>
            <a:ext cx="9144000" cy="3562200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GB" dirty="0" smtClean="0"/>
              <a:t>Bodegas Torres objective</a:t>
            </a:r>
            <a:endParaRPr lang="en-GB" dirty="0"/>
          </a:p>
        </p:txBody>
      </p:sp>
      <p:sp>
        <p:nvSpPr>
          <p:cNvPr id="22" name="CuadroTexto 30"/>
          <p:cNvSpPr txBox="1"/>
          <p:nvPr/>
        </p:nvSpPr>
        <p:spPr>
          <a:xfrm>
            <a:off x="19384" y="840665"/>
            <a:ext cx="604613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smtClean="0"/>
              <a:t>Objective: to find new regions for vineyards by understanding how the climatic conditions of these regions could change with in 30-40 years.</a:t>
            </a:r>
          </a:p>
          <a:p>
            <a:pPr marL="800100" lvl="1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Will B. Torres be able to plant in </a:t>
            </a:r>
            <a:r>
              <a:rPr lang="en-US" sz="2000" dirty="0" err="1" smtClean="0"/>
              <a:t>Curico</a:t>
            </a:r>
            <a:r>
              <a:rPr lang="en-US" sz="2000" dirty="0" smtClean="0"/>
              <a:t> in 30-40 years?</a:t>
            </a:r>
          </a:p>
          <a:p>
            <a:pPr marL="800100" lvl="1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If not, which regions will be possible?</a:t>
            </a:r>
            <a:endParaRPr lang="en-GB" sz="2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7482" y="870229"/>
            <a:ext cx="2728074" cy="1931925"/>
          </a:xfrm>
          <a:prstGeom prst="rect">
            <a:avLst/>
          </a:prstGeom>
        </p:spPr>
      </p:pic>
      <p:sp>
        <p:nvSpPr>
          <p:cNvPr id="7" name="Flecha derecha 6"/>
          <p:cNvSpPr/>
          <p:nvPr/>
        </p:nvSpPr>
        <p:spPr>
          <a:xfrm>
            <a:off x="7135911" y="1985025"/>
            <a:ext cx="339047" cy="24760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02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GB" dirty="0"/>
              <a:t>C</a:t>
            </a:r>
            <a:r>
              <a:rPr lang="en-GB" dirty="0" smtClean="0"/>
              <a:t>limatic information relevant for </a:t>
            </a:r>
            <a:r>
              <a:rPr lang="en-US" sz="2800" dirty="0"/>
              <a:t>vineyards</a:t>
            </a:r>
            <a:endParaRPr lang="en-GB" dirty="0"/>
          </a:p>
        </p:txBody>
      </p:sp>
      <p:sp>
        <p:nvSpPr>
          <p:cNvPr id="22" name="CuadroTexto 30"/>
          <p:cNvSpPr txBox="1"/>
          <p:nvPr/>
        </p:nvSpPr>
        <p:spPr>
          <a:xfrm>
            <a:off x="46632" y="1015326"/>
            <a:ext cx="909736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smtClean="0"/>
              <a:t>Key </a:t>
            </a:r>
            <a:r>
              <a:rPr lang="en-US" sz="2000" dirty="0"/>
              <a:t>information that </a:t>
            </a:r>
            <a:r>
              <a:rPr lang="en-US" sz="2000" dirty="0" smtClean="0"/>
              <a:t>B. Torres </a:t>
            </a:r>
            <a:r>
              <a:rPr lang="en-US" sz="2000" dirty="0"/>
              <a:t>would like </a:t>
            </a:r>
            <a:r>
              <a:rPr lang="en-US" sz="2000" dirty="0" smtClean="0"/>
              <a:t>to know </a:t>
            </a:r>
            <a:r>
              <a:rPr lang="en-US" sz="2000" dirty="0"/>
              <a:t>is:</a:t>
            </a:r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Mean temperature </a:t>
            </a:r>
            <a:r>
              <a:rPr lang="en-US" sz="2000" dirty="0"/>
              <a:t>in </a:t>
            </a:r>
            <a:r>
              <a:rPr lang="en-US" sz="2000" dirty="0" smtClean="0"/>
              <a:t>30-40 years</a:t>
            </a:r>
            <a:r>
              <a:rPr lang="en-US" sz="2000" dirty="0"/>
              <a:t>.</a:t>
            </a:r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Mean </a:t>
            </a:r>
            <a:r>
              <a:rPr lang="en-US" sz="2000" dirty="0"/>
              <a:t>temperature for autumn-winter-spring (</a:t>
            </a:r>
            <a:r>
              <a:rPr lang="en-US" sz="2000" dirty="0" smtClean="0"/>
              <a:t>the </a:t>
            </a:r>
            <a:r>
              <a:rPr lang="en-US" sz="2000" dirty="0"/>
              <a:t>period when the plant is growing in the South pole</a:t>
            </a:r>
            <a:r>
              <a:rPr lang="en-US" sz="2000" dirty="0" smtClean="0"/>
              <a:t>) in 30-40 years.</a:t>
            </a:r>
            <a:endParaRPr lang="en-US" sz="2000" dirty="0"/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Precipitation in 30-40 </a:t>
            </a:r>
            <a:r>
              <a:rPr lang="en-US" sz="2000" dirty="0"/>
              <a:t>years</a:t>
            </a:r>
            <a:r>
              <a:rPr lang="en-US" sz="2000" dirty="0" smtClean="0"/>
              <a:t>.</a:t>
            </a:r>
            <a:endParaRPr lang="en-GB" sz="2000" dirty="0"/>
          </a:p>
        </p:txBody>
      </p:sp>
      <p:sp>
        <p:nvSpPr>
          <p:cNvPr id="2" name="Rectángulo 1"/>
          <p:cNvSpPr/>
          <p:nvPr/>
        </p:nvSpPr>
        <p:spPr>
          <a:xfrm>
            <a:off x="107503" y="3388663"/>
            <a:ext cx="24112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Any other variable?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Surface radiation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Humidity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…</a:t>
            </a:r>
            <a:endParaRPr lang="en-US" sz="2000" dirty="0"/>
          </a:p>
        </p:txBody>
      </p:sp>
      <p:pic>
        <p:nvPicPr>
          <p:cNvPr id="2050" name="Picture 2" descr="http://climexp.knmi.nl/atlas/maps/CMIP5one/rcp45/diff_tas_Amon_onemean_rcp45_000_2081-2100_minus_1986-2005_mon1_ave12_withsd_mean_worl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303" y="3286821"/>
            <a:ext cx="5384922" cy="339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2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US" dirty="0" smtClean="0"/>
              <a:t>Possible approaches</a:t>
            </a:r>
            <a:endParaRPr lang="en-US" dirty="0"/>
          </a:p>
        </p:txBody>
      </p:sp>
      <p:sp>
        <p:nvSpPr>
          <p:cNvPr id="22" name="CuadroTexto 30"/>
          <p:cNvSpPr txBox="1"/>
          <p:nvPr/>
        </p:nvSpPr>
        <p:spPr>
          <a:xfrm>
            <a:off x="46632" y="1015326"/>
            <a:ext cx="44491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smtClean="0"/>
              <a:t>1) To work with CMIP5 simulations. Global models (up to 1º</a:t>
            </a:r>
            <a:r>
              <a:rPr lang="en-US" sz="2000" dirty="0"/>
              <a:t>). Availability in the short term</a:t>
            </a:r>
            <a:endParaRPr lang="en-US" sz="2000" dirty="0" smtClean="0"/>
          </a:p>
          <a:p>
            <a:pPr algn="just">
              <a:lnSpc>
                <a:spcPct val="130000"/>
              </a:lnSpc>
            </a:pPr>
            <a:endParaRPr lang="en-US" sz="2000" dirty="0"/>
          </a:p>
        </p:txBody>
      </p:sp>
      <p:pic>
        <p:nvPicPr>
          <p:cNvPr id="5122" name="Picture 2" descr="http://climexp.knmi.nl/atlas/maps/CMIP5one/rcp45/diff_tas_Amon_onemean_rcp45_000_2081-2100_minus_1986-2005_mon1_ave12_withsd_mean_W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00" y="2307987"/>
            <a:ext cx="3292936" cy="398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4762500" y="1015326"/>
            <a:ext cx="43815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2) </a:t>
            </a:r>
            <a:r>
              <a:rPr lang="en-US" dirty="0" smtClean="0"/>
              <a:t>Downscaling from global simulations.</a:t>
            </a:r>
          </a:p>
          <a:p>
            <a:endParaRPr lang="en-US" dirty="0"/>
          </a:p>
          <a:p>
            <a:r>
              <a:rPr lang="en-US" dirty="0" smtClean="0"/>
              <a:t>Downscaling </a:t>
            </a:r>
            <a:r>
              <a:rPr lang="en-US" dirty="0"/>
              <a:t>techniques allow increasing this resolution, which is believed to be critical in complex topography </a:t>
            </a:r>
            <a:r>
              <a:rPr lang="en-US" dirty="0" smtClean="0"/>
              <a:t>areas.</a:t>
            </a:r>
          </a:p>
          <a:p>
            <a:endParaRPr lang="en-US" dirty="0"/>
          </a:p>
          <a:p>
            <a:r>
              <a:rPr lang="en-US" dirty="0" smtClean="0"/>
              <a:t>Availability in a medium/long term. Further developments are needed for this region of study. </a:t>
            </a:r>
            <a:endParaRPr lang="es-ES" dirty="0"/>
          </a:p>
        </p:txBody>
      </p:sp>
      <p:sp>
        <p:nvSpPr>
          <p:cNvPr id="4" name="Rectángulo 3"/>
          <p:cNvSpPr/>
          <p:nvPr/>
        </p:nvSpPr>
        <p:spPr>
          <a:xfrm>
            <a:off x="4555183" y="1181100"/>
            <a:ext cx="45719" cy="5464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63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US" dirty="0" smtClean="0"/>
              <a:t>Things to discuss</a:t>
            </a:r>
            <a:endParaRPr lang="en-US" dirty="0"/>
          </a:p>
        </p:txBody>
      </p:sp>
      <p:sp>
        <p:nvSpPr>
          <p:cNvPr id="22" name="CuadroTexto 30"/>
          <p:cNvSpPr txBox="1"/>
          <p:nvPr/>
        </p:nvSpPr>
        <p:spPr>
          <a:xfrm>
            <a:off x="1458670" y="966778"/>
            <a:ext cx="641367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30000"/>
              </a:lnSpc>
              <a:buAutoNum type="arabicParenR"/>
            </a:pPr>
            <a:r>
              <a:rPr lang="en-US" sz="2000" dirty="0" smtClean="0"/>
              <a:t>Definition of the area of study</a:t>
            </a:r>
          </a:p>
          <a:p>
            <a:pPr marL="457200" indent="-457200" algn="just">
              <a:lnSpc>
                <a:spcPct val="130000"/>
              </a:lnSpc>
              <a:buAutoNum type="arabicParenR"/>
            </a:pPr>
            <a:r>
              <a:rPr lang="en-US" sz="2000" dirty="0" smtClean="0"/>
              <a:t>Variables</a:t>
            </a:r>
          </a:p>
          <a:p>
            <a:pPr marL="457200" indent="-457200" algn="just">
              <a:lnSpc>
                <a:spcPct val="130000"/>
              </a:lnSpc>
              <a:buAutoNum type="arabicParenR"/>
            </a:pPr>
            <a:r>
              <a:rPr lang="en-US" sz="2000" dirty="0" smtClean="0"/>
              <a:t>Methodology/approaches. Taking </a:t>
            </a:r>
            <a:r>
              <a:rPr lang="en-US" sz="2000" dirty="0"/>
              <a:t>into </a:t>
            </a:r>
            <a:r>
              <a:rPr lang="en-US" sz="2000" dirty="0" smtClean="0"/>
              <a:t>account resources </a:t>
            </a:r>
            <a:r>
              <a:rPr lang="en-US" sz="2000" dirty="0"/>
              <a:t>and available </a:t>
            </a:r>
            <a:r>
              <a:rPr lang="en-US" sz="2000" dirty="0" smtClean="0"/>
              <a:t>time.</a:t>
            </a:r>
          </a:p>
          <a:p>
            <a:pPr marL="457200" indent="-457200" algn="just">
              <a:lnSpc>
                <a:spcPct val="130000"/>
              </a:lnSpc>
              <a:buAutoNum type="arabicParenR"/>
            </a:pPr>
            <a:r>
              <a:rPr lang="en-US" sz="2000" dirty="0" smtClean="0"/>
              <a:t>Select future scenarios</a:t>
            </a:r>
          </a:p>
          <a:p>
            <a:pPr marL="457200" indent="-457200" algn="just">
              <a:lnSpc>
                <a:spcPct val="130000"/>
              </a:lnSpc>
              <a:buAutoNum type="arabicParenR"/>
            </a:pPr>
            <a:endParaRPr lang="en-US" sz="2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643" y="3052557"/>
            <a:ext cx="5812038" cy="354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3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4371181"/>
            <a:ext cx="8099177" cy="1362075"/>
          </a:xfrm>
        </p:spPr>
        <p:txBody>
          <a:bodyPr>
            <a:normAutofit/>
          </a:bodyPr>
          <a:lstStyle/>
          <a:p>
            <a:r>
              <a:rPr lang="en-GB" dirty="0" smtClean="0"/>
              <a:t>CMIP5 and </a:t>
            </a:r>
            <a:r>
              <a:rPr lang="en-GB" dirty="0" err="1" smtClean="0"/>
              <a:t>cordex</a:t>
            </a:r>
            <a:r>
              <a:rPr lang="en-GB" dirty="0" smtClean="0"/>
              <a:t> simulations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579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dirty="0"/>
              <a:t>Proyecciones climáticas </a:t>
            </a:r>
            <a:r>
              <a:rPr lang="es-ES" sz="2800" dirty="0" smtClean="0"/>
              <a:t>para Chile horizonte 2050</a:t>
            </a:r>
            <a:r>
              <a:rPr lang="es-ES" dirty="0" smtClean="0"/>
              <a:t> 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822074"/>
            <a:ext cx="5423237" cy="5184576"/>
          </a:xfrm>
        </p:spPr>
        <p:txBody>
          <a:bodyPr>
            <a:normAutofit/>
          </a:bodyPr>
          <a:lstStyle/>
          <a:p>
            <a:r>
              <a:rPr lang="es-ES" sz="1800" dirty="0" smtClean="0"/>
              <a:t>Modelos globales acoplados (resolución espacial de hasta 1º para la componente atmosférica) : </a:t>
            </a:r>
            <a:r>
              <a:rPr lang="es-ES" sz="1800" u="sng" dirty="0" smtClean="0"/>
              <a:t>5º fase del Proyecto de </a:t>
            </a:r>
            <a:r>
              <a:rPr lang="es-ES" sz="1800" u="sng" dirty="0" err="1" smtClean="0"/>
              <a:t>Intercomparación</a:t>
            </a:r>
            <a:r>
              <a:rPr lang="es-ES" sz="1800" u="sng" dirty="0" smtClean="0"/>
              <a:t> de Modelos Acoplados</a:t>
            </a:r>
            <a:r>
              <a:rPr lang="es-ES" sz="1800" dirty="0" smtClean="0"/>
              <a:t> (</a:t>
            </a:r>
            <a:r>
              <a:rPr lang="es-ES" sz="1800" dirty="0" smtClean="0">
                <a:hlinkClick r:id="rId2"/>
              </a:rPr>
              <a:t>CMIP5</a:t>
            </a:r>
            <a:r>
              <a:rPr lang="es-ES" sz="1800" dirty="0" smtClean="0"/>
              <a:t>) – Base de los estudios IPCC</a:t>
            </a:r>
          </a:p>
          <a:p>
            <a:endParaRPr lang="es-ES" sz="1800" dirty="0" smtClean="0"/>
          </a:p>
          <a:p>
            <a:r>
              <a:rPr lang="es-ES" sz="1800" dirty="0" smtClean="0"/>
              <a:t>Modelos regionales dinámicos (mayor resolución espacial, pero de área limitada, emplean los resultados de los modelos globales como condiciones de contorno): </a:t>
            </a:r>
            <a:r>
              <a:rPr lang="es-ES" sz="1800" u="sng" dirty="0" smtClean="0"/>
              <a:t>Experimento coordinado de regionalización</a:t>
            </a:r>
            <a:r>
              <a:rPr lang="es-ES" sz="1800" dirty="0" smtClean="0"/>
              <a:t> (</a:t>
            </a:r>
            <a:r>
              <a:rPr lang="es-ES" sz="1800" dirty="0" smtClean="0">
                <a:hlinkClick r:id="rId3"/>
              </a:rPr>
              <a:t>CORDEX</a:t>
            </a:r>
            <a:r>
              <a:rPr lang="es-ES" sz="1800" dirty="0" smtClean="0"/>
              <a:t>) – impulsado por el Programa mundial de investigación en clima</a:t>
            </a:r>
            <a:endParaRPr lang="en-US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072" y="856237"/>
            <a:ext cx="3600000" cy="179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7"/>
          <p:cNvSpPr txBox="1">
            <a:spLocks/>
          </p:cNvSpPr>
          <p:nvPr/>
        </p:nvSpPr>
        <p:spPr>
          <a:xfrm>
            <a:off x="5563072" y="2666839"/>
            <a:ext cx="3622986" cy="30777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5"/>
              </a:buBlip>
              <a:defRPr sz="24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s-ES" sz="1400" dirty="0" smtClean="0"/>
              <a:t>Modelos globales 	Modelos regionales</a:t>
            </a:r>
            <a:endParaRPr lang="es-ES" sz="1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600" y="4318000"/>
            <a:ext cx="5994400" cy="25400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82100" y="4883285"/>
            <a:ext cx="26692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Comparación entre los escenarios futuros previstos en CMIP3 y CMIP5</a:t>
            </a:r>
          </a:p>
          <a:p>
            <a:r>
              <a:rPr lang="es-ES" sz="1400" dirty="0" smtClean="0"/>
              <a:t>(</a:t>
            </a:r>
            <a:r>
              <a:rPr lang="es-ES" sz="1400" dirty="0" err="1" smtClean="0"/>
              <a:t>Knutti</a:t>
            </a:r>
            <a:r>
              <a:rPr lang="es-ES" sz="1400" dirty="0" smtClean="0"/>
              <a:t> &amp; </a:t>
            </a:r>
            <a:r>
              <a:rPr lang="es-ES" sz="1400" dirty="0" err="1" smtClean="0"/>
              <a:t>Sedlacek</a:t>
            </a:r>
            <a:r>
              <a:rPr lang="es-ES" sz="1400" dirty="0" smtClean="0"/>
              <a:t>, 2013)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7058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CMIP5: información disponible 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7504" y="980728"/>
            <a:ext cx="5466445" cy="5184576"/>
          </a:xfrm>
        </p:spPr>
        <p:txBody>
          <a:bodyPr>
            <a:normAutofit/>
          </a:bodyPr>
          <a:lstStyle/>
          <a:p>
            <a:r>
              <a:rPr lang="es-ES" sz="1800" dirty="0" smtClean="0"/>
              <a:t>Atlas de proyecciones regionales (resolución horizontal hasta ~ 1º)</a:t>
            </a:r>
          </a:p>
          <a:p>
            <a:r>
              <a:rPr lang="es-ES" sz="1800" dirty="0" smtClean="0"/>
              <a:t>Períodos: </a:t>
            </a:r>
          </a:p>
          <a:p>
            <a:pPr lvl="1"/>
            <a:r>
              <a:rPr lang="es-ES" sz="1800" dirty="0" smtClean="0"/>
              <a:t>1986-2005 (histórico)</a:t>
            </a:r>
          </a:p>
          <a:p>
            <a:pPr lvl="1"/>
            <a:r>
              <a:rPr lang="es-ES" sz="1800" dirty="0" smtClean="0"/>
              <a:t>2006-2100 (proyecciones)</a:t>
            </a:r>
          </a:p>
          <a:p>
            <a:r>
              <a:rPr lang="es-ES" sz="1800" dirty="0" smtClean="0"/>
              <a:t>Escenarios:</a:t>
            </a:r>
          </a:p>
          <a:p>
            <a:pPr lvl="1"/>
            <a:r>
              <a:rPr lang="es-ES" sz="1800" dirty="0" smtClean="0"/>
              <a:t> RCP2.6, RCP4.5, RCP6.0, RCP8.5</a:t>
            </a:r>
          </a:p>
          <a:p>
            <a:r>
              <a:rPr lang="es-ES" sz="1800" dirty="0" smtClean="0"/>
              <a:t>Variables: </a:t>
            </a:r>
          </a:p>
          <a:p>
            <a:pPr lvl="1"/>
            <a:r>
              <a:rPr lang="es-ES" sz="1800" dirty="0" smtClean="0"/>
              <a:t>temperatura del aire en superficie (media, máxima, mínima)</a:t>
            </a:r>
          </a:p>
          <a:p>
            <a:pPr lvl="1"/>
            <a:r>
              <a:rPr lang="es-ES" sz="1800" dirty="0" smtClean="0"/>
              <a:t>precipitación</a:t>
            </a:r>
          </a:p>
          <a:p>
            <a:r>
              <a:rPr lang="es-ES" sz="1800" dirty="0" smtClean="0"/>
              <a:t>Resolución temporal: mensual </a:t>
            </a:r>
          </a:p>
          <a:p>
            <a:r>
              <a:rPr lang="es-ES" sz="1800" dirty="0" smtClean="0"/>
              <a:t>Información disponible:</a:t>
            </a:r>
          </a:p>
          <a:p>
            <a:pPr lvl="1"/>
            <a:r>
              <a:rPr lang="es-ES" sz="1800" dirty="0" smtClean="0"/>
              <a:t>mapas de variación </a:t>
            </a:r>
          </a:p>
          <a:p>
            <a:pPr lvl="1"/>
            <a:r>
              <a:rPr lang="es-ES" sz="1800" dirty="0" smtClean="0"/>
              <a:t>datos de origen</a:t>
            </a:r>
          </a:p>
          <a:p>
            <a:endParaRPr lang="en-US" sz="2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435" y="2064600"/>
            <a:ext cx="3600000" cy="436561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573949" y="929153"/>
            <a:ext cx="33215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Variación de la temperatura del aire en superficie en invierno proyectada por el </a:t>
            </a:r>
            <a:r>
              <a:rPr lang="es-ES" sz="1400" dirty="0" err="1" smtClean="0"/>
              <a:t>ensemble</a:t>
            </a:r>
            <a:r>
              <a:rPr lang="es-ES" sz="1400" dirty="0" smtClean="0"/>
              <a:t> del CMIP5 para el 2021-2050 respecto del 1986-2005 en el escenario RCP8.5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55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Promedio y percentiles mensuales </a:t>
            </a:r>
          </a:p>
          <a:p>
            <a:pPr lvl="1"/>
            <a:r>
              <a:rPr lang="es-ES" dirty="0" smtClean="0"/>
              <a:t>Temperatura del aire en superficie</a:t>
            </a:r>
          </a:p>
          <a:p>
            <a:pPr lvl="1"/>
            <a:r>
              <a:rPr lang="es-ES" dirty="0" smtClean="0"/>
              <a:t>Temperatura del aire en superficie máxima y mínima </a:t>
            </a:r>
          </a:p>
          <a:p>
            <a:pPr lvl="1"/>
            <a:r>
              <a:rPr lang="es-ES" dirty="0" smtClean="0"/>
              <a:t>Precipitación</a:t>
            </a:r>
          </a:p>
          <a:p>
            <a:pPr lvl="1"/>
            <a:r>
              <a:rPr lang="es-ES" dirty="0" smtClean="0"/>
              <a:t>Evaporación, transpiración, sublimación</a:t>
            </a:r>
          </a:p>
          <a:p>
            <a:pPr lvl="1"/>
            <a:r>
              <a:rPr lang="es-ES" dirty="0" smtClean="0"/>
              <a:t>Flujo hídrico (Precipitación – Evaporación)</a:t>
            </a:r>
          </a:p>
          <a:p>
            <a:pPr lvl="1"/>
            <a:r>
              <a:rPr lang="es-ES" dirty="0" smtClean="0"/>
              <a:t>Humedad del suelo</a:t>
            </a:r>
          </a:p>
          <a:p>
            <a:pPr lvl="1"/>
            <a:r>
              <a:rPr lang="es-ES" dirty="0" smtClean="0"/>
              <a:t>Humedad relativa y específica del aire en superficie</a:t>
            </a:r>
          </a:p>
          <a:p>
            <a:pPr lvl="1"/>
            <a:r>
              <a:rPr lang="es-ES" dirty="0" smtClean="0"/>
              <a:t>Radiación solar incidente en superficie</a:t>
            </a:r>
          </a:p>
          <a:p>
            <a:pPr lvl="1"/>
            <a:r>
              <a:rPr lang="es-ES" dirty="0" smtClean="0"/>
              <a:t>Presión del aire a nivel del mar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052735"/>
            <a:ext cx="4388296" cy="5707987"/>
          </a:xfrm>
        </p:spPr>
        <p:txBody>
          <a:bodyPr>
            <a:normAutofit fontScale="85000" lnSpcReduction="20000"/>
          </a:bodyPr>
          <a:lstStyle/>
          <a:p>
            <a:r>
              <a:rPr lang="es-ES" dirty="0" smtClean="0"/>
              <a:t>Indicadores de extremos</a:t>
            </a:r>
          </a:p>
          <a:p>
            <a:pPr lvl="1"/>
            <a:r>
              <a:rPr lang="es-ES" dirty="0" smtClean="0"/>
              <a:t>Días secos consecutivos</a:t>
            </a:r>
          </a:p>
          <a:p>
            <a:pPr lvl="1"/>
            <a:r>
              <a:rPr lang="es-ES" dirty="0" smtClean="0"/>
              <a:t>Días húmedos consecutivos</a:t>
            </a:r>
          </a:p>
          <a:p>
            <a:pPr lvl="1"/>
            <a:r>
              <a:rPr lang="es-ES" dirty="0" smtClean="0"/>
              <a:t>Duración de olas de frío</a:t>
            </a:r>
          </a:p>
          <a:p>
            <a:pPr lvl="1"/>
            <a:r>
              <a:rPr lang="es-ES" dirty="0" smtClean="0"/>
              <a:t>Rango de temperatura diaria</a:t>
            </a:r>
          </a:p>
          <a:p>
            <a:pPr lvl="1"/>
            <a:r>
              <a:rPr lang="es-ES" dirty="0" smtClean="0"/>
              <a:t>Días de helada</a:t>
            </a:r>
          </a:p>
          <a:p>
            <a:pPr lvl="1"/>
            <a:r>
              <a:rPr lang="es-ES" dirty="0" smtClean="0"/>
              <a:t>Duración del período de crecimiento (número de días en que la precipitación es al menos el doble que la evapotranspiración)</a:t>
            </a:r>
          </a:p>
          <a:p>
            <a:pPr lvl="1"/>
            <a:r>
              <a:rPr lang="es-ES" dirty="0" smtClean="0"/>
              <a:t>Días en que la precipitación supera 1, 10 o 20 mm</a:t>
            </a:r>
          </a:p>
          <a:p>
            <a:pPr lvl="1"/>
            <a:r>
              <a:rPr lang="es-ES" dirty="0" smtClean="0"/>
              <a:t>Cantidad de precipitación asociada a días muy húmedos o húmedos </a:t>
            </a:r>
          </a:p>
          <a:p>
            <a:pPr lvl="1"/>
            <a:r>
              <a:rPr lang="es-ES" dirty="0" smtClean="0"/>
              <a:t>Precipitación máxima en un día o en 5 días consecutivos (base anual)</a:t>
            </a:r>
          </a:p>
          <a:p>
            <a:pPr lvl="1"/>
            <a:r>
              <a:rPr lang="es-ES" dirty="0" smtClean="0"/>
              <a:t>Índice de intensidad de precipitación</a:t>
            </a:r>
          </a:p>
          <a:p>
            <a:pPr lvl="1"/>
            <a:r>
              <a:rPr lang="es-ES" dirty="0" smtClean="0"/>
              <a:t>Días muy fríos / muy cálidos</a:t>
            </a:r>
          </a:p>
          <a:p>
            <a:pPr lvl="1"/>
            <a:r>
              <a:rPr lang="es-ES" dirty="0" smtClean="0"/>
              <a:t>Temperatura mínima/máxima diaria (base anual)</a:t>
            </a:r>
          </a:p>
          <a:p>
            <a:pPr lvl="1"/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CMIP5: variables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37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CORDEX: información disponible</a:t>
            </a:r>
            <a:endParaRPr lang="en-US" dirty="0"/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107504" y="980727"/>
            <a:ext cx="5339141" cy="56188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24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dirty="0" smtClean="0"/>
              <a:t>Modelos de clima regional (hasta 0.44º de resolución horizontal) que emplean simulaciones del CMIP5 como condiciones de contorno</a:t>
            </a:r>
          </a:p>
          <a:p>
            <a:r>
              <a:rPr lang="es-ES" sz="1800" dirty="0" smtClean="0"/>
              <a:t>Períodos: </a:t>
            </a:r>
          </a:p>
          <a:p>
            <a:pPr lvl="1"/>
            <a:r>
              <a:rPr lang="es-ES" sz="1800" dirty="0" smtClean="0"/>
              <a:t>1986-2005 (histórico)</a:t>
            </a:r>
          </a:p>
          <a:p>
            <a:pPr lvl="1"/>
            <a:r>
              <a:rPr lang="es-ES" sz="1800" dirty="0" smtClean="0"/>
              <a:t>2006-2100 (proyecciones)</a:t>
            </a:r>
          </a:p>
          <a:p>
            <a:r>
              <a:rPr lang="es-ES" sz="1800" dirty="0" smtClean="0"/>
              <a:t>Escenarios:</a:t>
            </a:r>
          </a:p>
          <a:p>
            <a:pPr lvl="1"/>
            <a:r>
              <a:rPr lang="es-ES" sz="1800" dirty="0" smtClean="0"/>
              <a:t>RCP4.5, RCP8.5</a:t>
            </a:r>
          </a:p>
          <a:p>
            <a:r>
              <a:rPr lang="es-ES" sz="1800" dirty="0" smtClean="0"/>
              <a:t>Variables disponibles: </a:t>
            </a:r>
          </a:p>
          <a:p>
            <a:pPr lvl="1"/>
            <a:r>
              <a:rPr lang="es-ES" sz="1800" dirty="0" smtClean="0"/>
              <a:t>temperatura del aire en superficie (media, máxima, mínima)</a:t>
            </a:r>
          </a:p>
          <a:p>
            <a:pPr lvl="1"/>
            <a:r>
              <a:rPr lang="es-ES" sz="1800" dirty="0" smtClean="0"/>
              <a:t>precipitación</a:t>
            </a:r>
          </a:p>
          <a:p>
            <a:r>
              <a:rPr lang="es-ES" sz="1800" dirty="0" smtClean="0"/>
              <a:t>Resolución temporal: mensual</a:t>
            </a:r>
          </a:p>
          <a:p>
            <a:r>
              <a:rPr lang="es-ES" sz="1800" dirty="0" smtClean="0"/>
              <a:t>Información disponible:</a:t>
            </a:r>
          </a:p>
          <a:p>
            <a:pPr lvl="1"/>
            <a:r>
              <a:rPr lang="es-ES" sz="1800" dirty="0" smtClean="0"/>
              <a:t>Un único miembro: RC4A (regional) + EC-EARTH (global) </a:t>
            </a:r>
          </a:p>
          <a:p>
            <a:pPr lvl="1"/>
            <a:r>
              <a:rPr lang="es-ES" sz="1800" dirty="0" smtClean="0"/>
              <a:t>Proveedor de datos: SMHI</a:t>
            </a:r>
          </a:p>
          <a:p>
            <a:endParaRPr lang="en-US" sz="2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6645" y="1818861"/>
            <a:ext cx="3600000" cy="3893025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573949" y="1247204"/>
            <a:ext cx="3321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Dominio definido en el proyecto CORDEX para Sudamérica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913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Conclusión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Disponibilidad a corto plazo:</a:t>
            </a:r>
          </a:p>
          <a:p>
            <a:pPr lvl="1"/>
            <a:r>
              <a:rPr lang="es-ES" dirty="0" smtClean="0"/>
              <a:t>Proyecciones de variación de temperatura y precipitación a escala estacional para los períodos requeridos a partir de la información disponible en el CMIP5 (limitación: resolución horizontal en un área topográficamente compleja).</a:t>
            </a:r>
          </a:p>
          <a:p>
            <a:r>
              <a:rPr lang="es-ES" dirty="0" smtClean="0"/>
              <a:t>Disponibilidad a medio/largo plazo:</a:t>
            </a:r>
          </a:p>
          <a:p>
            <a:pPr lvl="1"/>
            <a:r>
              <a:rPr lang="es-ES" dirty="0" smtClean="0"/>
              <a:t>Proyecciones regionalizadas del proyecto CORDEX (probablemente bajo demanda a los generadores de datos) </a:t>
            </a:r>
          </a:p>
          <a:p>
            <a:pPr lvl="1"/>
            <a:r>
              <a:rPr lang="es-ES" dirty="0" smtClean="0"/>
              <a:t>Proyecciones propias (desarrolladas en el ES-BSC-CNS)</a:t>
            </a:r>
          </a:p>
          <a:p>
            <a:r>
              <a:rPr lang="es-ES" dirty="0" smtClean="0"/>
              <a:t>Cuestiones:</a:t>
            </a:r>
          </a:p>
          <a:p>
            <a:pPr lvl="1"/>
            <a:r>
              <a:rPr lang="es-ES" dirty="0" smtClean="0"/>
              <a:t>Definición del área geográfica de interés</a:t>
            </a:r>
          </a:p>
          <a:p>
            <a:pPr lvl="1"/>
            <a:r>
              <a:rPr lang="es-ES" dirty="0" smtClean="0"/>
              <a:t>Necesidad de desagregación espacial de los resultados? </a:t>
            </a:r>
          </a:p>
          <a:p>
            <a:pPr lvl="1"/>
            <a:r>
              <a:rPr lang="es-ES" dirty="0" smtClean="0"/>
              <a:t>Escenarios futuros de interés?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986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GB" smtClean="0"/>
              <a:t>Barcelona Supercomputing Center</a:t>
            </a:r>
            <a:endParaRPr lang="en-GB"/>
          </a:p>
        </p:txBody>
      </p:sp>
      <p:sp>
        <p:nvSpPr>
          <p:cNvPr id="2" name="Rectángulo 1"/>
          <p:cNvSpPr/>
          <p:nvPr/>
        </p:nvSpPr>
        <p:spPr>
          <a:xfrm>
            <a:off x="46608" y="1002891"/>
            <a:ext cx="9046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GB" smtClean="0"/>
              <a:t>Created in 2005; 350 employees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Research, develop and manage information technology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Facilitate scientific progress and its application in society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5411"/>
            <a:ext cx="9144000" cy="479153"/>
          </a:xfrm>
          <a:prstGeom prst="rect">
            <a:avLst/>
          </a:prstGeom>
        </p:spPr>
      </p:pic>
      <p:sp>
        <p:nvSpPr>
          <p:cNvPr id="9" name="Title 10"/>
          <p:cNvSpPr txBox="1">
            <a:spLocks/>
          </p:cNvSpPr>
          <p:nvPr/>
        </p:nvSpPr>
        <p:spPr>
          <a:xfrm>
            <a:off x="178339" y="1839805"/>
            <a:ext cx="9116009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>
                <a:solidFill>
                  <a:schemeClr val="bg1">
                    <a:lumMod val="95000"/>
                  </a:schemeClr>
                </a:solidFill>
              </a:rPr>
              <a:t>	Earth Science Department</a:t>
            </a:r>
            <a:endParaRPr lang="en-GB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4083" y="969014"/>
            <a:ext cx="2877574" cy="1664086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47532" y="2739827"/>
            <a:ext cx="9046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GB" smtClean="0"/>
              <a:t>Research development at global and regional scales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Areas include:  -   Air quality models</a:t>
            </a:r>
          </a:p>
          <a:p>
            <a:pPr marL="2114550" lvl="4" indent="-285750" algn="just">
              <a:buFontTx/>
              <a:buChar char="-"/>
            </a:pPr>
            <a:r>
              <a:rPr lang="en-GB" smtClean="0"/>
              <a:t>Mineral dust modeling</a:t>
            </a:r>
          </a:p>
          <a:p>
            <a:pPr marL="2114550" lvl="4" indent="-285750" algn="just">
              <a:buFontTx/>
              <a:buChar char="-"/>
            </a:pPr>
            <a:r>
              <a:rPr lang="en-GB" smtClean="0"/>
              <a:t>Atmospheric modeling</a:t>
            </a:r>
          </a:p>
          <a:p>
            <a:pPr marL="2114550" lvl="4" indent="-285750" algn="just">
              <a:buFontTx/>
              <a:buChar char="-"/>
            </a:pPr>
            <a:r>
              <a:rPr lang="en-GB" smtClean="0"/>
              <a:t>Climate prediction modeling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Innovative capacity of researchers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Use of HPC and Big data technologies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3573" y="5370854"/>
            <a:ext cx="83663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GB" smtClean="0"/>
              <a:t>Technology and knowledge transfer, via tailored services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Key sectors of society: energy, urban development, infrastructure, agriculture</a:t>
            </a:r>
          </a:p>
          <a:p>
            <a:pPr marL="285750" indent="-285750" algn="just">
              <a:buFont typeface="Arial"/>
              <a:buChar char="•"/>
            </a:pPr>
            <a:r>
              <a:rPr lang="en-GB" smtClean="0"/>
              <a:t>Interdisciplinary approach: direct engagement with end users</a:t>
            </a:r>
            <a:endParaRPr lang="en-GB"/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08" y="4848026"/>
            <a:ext cx="9144000" cy="479153"/>
          </a:xfrm>
          <a:prstGeom prst="rect">
            <a:avLst/>
          </a:prstGeom>
        </p:spPr>
      </p:pic>
      <p:sp>
        <p:nvSpPr>
          <p:cNvPr id="15" name="Title 10"/>
          <p:cNvSpPr txBox="1">
            <a:spLocks/>
          </p:cNvSpPr>
          <p:nvPr/>
        </p:nvSpPr>
        <p:spPr>
          <a:xfrm>
            <a:off x="170431" y="4532420"/>
            <a:ext cx="9116009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>
                <a:solidFill>
                  <a:schemeClr val="bg1">
                    <a:lumMod val="95000"/>
                  </a:schemeClr>
                </a:solidFill>
              </a:rPr>
              <a:t>		Services Group</a:t>
            </a:r>
            <a:endParaRPr lang="en-GB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08" y="2648041"/>
            <a:ext cx="2851428" cy="304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Observaciones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7504" y="980728"/>
            <a:ext cx="4610411" cy="5184576"/>
          </a:xfrm>
        </p:spPr>
        <p:txBody>
          <a:bodyPr>
            <a:normAutofit/>
          </a:bodyPr>
          <a:lstStyle/>
          <a:p>
            <a:r>
              <a:rPr lang="es-ES" sz="1800" dirty="0" smtClean="0"/>
              <a:t>Necesidad de series de temperatura y precipitación largas para la evaluación de los modelos.</a:t>
            </a:r>
          </a:p>
          <a:p>
            <a:endParaRPr lang="es-ES" sz="1800" dirty="0" smtClean="0"/>
          </a:p>
          <a:p>
            <a:r>
              <a:rPr lang="es-ES" sz="1800" dirty="0" smtClean="0"/>
              <a:t>Fuentes: </a:t>
            </a:r>
          </a:p>
          <a:p>
            <a:pPr lvl="1"/>
            <a:endParaRPr lang="es-ES" sz="1800" dirty="0" smtClean="0"/>
          </a:p>
          <a:p>
            <a:pPr lvl="1"/>
            <a:r>
              <a:rPr lang="es-ES" sz="1800" dirty="0" smtClean="0"/>
              <a:t>Bases de datos globales: </a:t>
            </a:r>
            <a:r>
              <a:rPr lang="es-ES" sz="1800" dirty="0" smtClean="0">
                <a:hlinkClick r:id="rId2"/>
              </a:rPr>
              <a:t>GISSTEMP</a:t>
            </a:r>
            <a:r>
              <a:rPr lang="es-ES" sz="1800" dirty="0" smtClean="0"/>
              <a:t>, </a:t>
            </a:r>
            <a:r>
              <a:rPr lang="es-ES" sz="1800" dirty="0" smtClean="0">
                <a:hlinkClick r:id="rId3"/>
              </a:rPr>
              <a:t>CRU</a:t>
            </a:r>
            <a:r>
              <a:rPr lang="es-ES" sz="1800" dirty="0" smtClean="0"/>
              <a:t>, </a:t>
            </a:r>
            <a:r>
              <a:rPr lang="es-ES" sz="1800" dirty="0" smtClean="0">
                <a:hlinkClick r:id="rId4"/>
              </a:rPr>
              <a:t>NCDC</a:t>
            </a:r>
            <a:r>
              <a:rPr lang="es-ES" sz="1800" dirty="0" smtClean="0"/>
              <a:t>, </a:t>
            </a:r>
            <a:r>
              <a:rPr lang="es-ES" sz="1800" dirty="0" smtClean="0">
                <a:hlinkClick r:id="rId5"/>
              </a:rPr>
              <a:t>GPCC</a:t>
            </a:r>
            <a:endParaRPr lang="es-ES" sz="1800" dirty="0"/>
          </a:p>
          <a:p>
            <a:pPr lvl="1"/>
            <a:endParaRPr lang="es-ES" sz="1800" dirty="0" smtClean="0"/>
          </a:p>
          <a:p>
            <a:pPr lvl="1"/>
            <a:r>
              <a:rPr lang="es-ES" sz="1800" dirty="0" smtClean="0"/>
              <a:t>Observaciones de redes de estaciones locales (baja disponibilidad)</a:t>
            </a:r>
            <a:endParaRPr lang="en-US" sz="18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96" y="2318148"/>
            <a:ext cx="4320000" cy="3129942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303258" y="1600934"/>
            <a:ext cx="33215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Anomalía de temperatura media anual observada para Sudamérica. GISTEMP 1200.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216225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3581604"/>
            <a:ext cx="7772400" cy="74751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Earth Science Department: Services Group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services-</a:t>
            </a:r>
            <a:r>
              <a:rPr lang="en-US" dirty="0" err="1" smtClean="0"/>
              <a:t>es</a:t>
            </a:r>
            <a:r>
              <a:rPr lang="de-DE" dirty="0" smtClean="0"/>
              <a:t>@bsc.es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701088" y="6357938"/>
            <a:ext cx="442912" cy="412750"/>
          </a:xfrm>
        </p:spPr>
        <p:txBody>
          <a:bodyPr/>
          <a:lstStyle/>
          <a:p>
            <a:fld id="{4A490C5D-AEA8-4823-B9B3-806910A0ECF7}" type="slidenum">
              <a:rPr lang="es-ES" smtClean="0"/>
              <a:pPr/>
              <a:t>21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2241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US" dirty="0" smtClean="0"/>
              <a:t>Earth Sciences </a:t>
            </a:r>
            <a:r>
              <a:rPr lang="en-US" dirty="0"/>
              <a:t>D</a:t>
            </a:r>
            <a:r>
              <a:rPr lang="en-US" dirty="0" smtClean="0"/>
              <a:t>epartment</a:t>
            </a:r>
            <a:endParaRPr lang="en-US" dirty="0"/>
          </a:p>
        </p:txBody>
      </p:sp>
      <p:sp>
        <p:nvSpPr>
          <p:cNvPr id="22" name="CuadroTexto 30"/>
          <p:cNvSpPr txBox="1"/>
          <p:nvPr/>
        </p:nvSpPr>
        <p:spPr>
          <a:xfrm>
            <a:off x="38209" y="836712"/>
            <a:ext cx="9105791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2400" dirty="0" smtClean="0"/>
              <a:t>Development and implementation of </a:t>
            </a:r>
          </a:p>
          <a:p>
            <a:pPr algn="ctr">
              <a:lnSpc>
                <a:spcPct val="130000"/>
              </a:lnSpc>
            </a:pPr>
            <a:r>
              <a:rPr lang="en-GB" sz="2400" dirty="0" smtClean="0"/>
              <a:t>state-of-the-art, regional and global models for </a:t>
            </a:r>
          </a:p>
          <a:p>
            <a:pPr algn="ctr">
              <a:lnSpc>
                <a:spcPct val="130000"/>
              </a:lnSpc>
            </a:pPr>
            <a:r>
              <a:rPr lang="en-GB" sz="2400" dirty="0" smtClean="0"/>
              <a:t>air quality, weather and climate applications</a:t>
            </a:r>
            <a:endParaRPr lang="en-GB" sz="2400" dirty="0"/>
          </a:p>
        </p:txBody>
      </p:sp>
      <p:sp>
        <p:nvSpPr>
          <p:cNvPr id="10" name="Forma libre 9"/>
          <p:cNvSpPr/>
          <p:nvPr/>
        </p:nvSpPr>
        <p:spPr>
          <a:xfrm>
            <a:off x="1606124" y="3697496"/>
            <a:ext cx="2951999" cy="1368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0504D">
              <a:alpha val="50000"/>
            </a:srgbClr>
          </a:solidFill>
          <a:ln w="38100" cap="flat" cmpd="sng" algn="ctr">
            <a:solidFill>
              <a:srgbClr val="C0504D"/>
            </a:solidFill>
            <a:prstDash val="solid"/>
          </a:ln>
          <a:effectLst/>
        </p:spPr>
        <p:txBody>
          <a:bodyPr vert="horz" wrap="none" lIns="108000" tIns="63000" rIns="108000" bIns="63000" anchor="ctr" anchorCtr="0" compatLnSpc="0">
            <a:noAutofit/>
          </a:bodyPr>
          <a:lstStyle/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Droid Sans Fallback" pitchFamily="2"/>
                <a:cs typeface="FreeSans" pitchFamily="2"/>
              </a:rPr>
              <a:t>Climate </a:t>
            </a:r>
          </a:p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Droid Sans Fallback" pitchFamily="2"/>
                <a:cs typeface="FreeSans" pitchFamily="2"/>
              </a:rPr>
              <a:t>Prediction</a:t>
            </a:r>
          </a:p>
        </p:txBody>
      </p:sp>
      <p:sp>
        <p:nvSpPr>
          <p:cNvPr id="13" name="Forma libre 12"/>
          <p:cNvSpPr/>
          <p:nvPr/>
        </p:nvSpPr>
        <p:spPr>
          <a:xfrm>
            <a:off x="1462124" y="2653496"/>
            <a:ext cx="6336000" cy="1188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ysClr val="window" lastClr="FFFFFF">
              <a:lumMod val="65000"/>
              <a:alpha val="50000"/>
            </a:sysClr>
          </a:solidFill>
          <a:ln w="38100" cap="flat" cmpd="sng" algn="ctr">
            <a:solidFill>
              <a:sysClr val="windowText" lastClr="000000"/>
            </a:solidFill>
            <a:prstDash val="solid"/>
          </a:ln>
          <a:effectLst>
            <a:softEdge rad="12700"/>
          </a:effectLst>
        </p:spPr>
        <p:txBody>
          <a:bodyPr vert="horz" wrap="none" lIns="108000" tIns="63000" rIns="108000" bIns="63000" anchor="ctr" anchorCtr="0" compatLnSpc="0">
            <a:noAutofit/>
          </a:bodyPr>
          <a:lstStyle/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Droid Sans Fallback" pitchFamily="2"/>
                <a:cs typeface="FreeSans" pitchFamily="2"/>
              </a:rPr>
              <a:t>Software Development and IT Support</a:t>
            </a:r>
          </a:p>
        </p:txBody>
      </p:sp>
      <p:sp>
        <p:nvSpPr>
          <p:cNvPr id="14" name="Forma libre 13"/>
          <p:cNvSpPr/>
          <p:nvPr/>
        </p:nvSpPr>
        <p:spPr>
          <a:xfrm>
            <a:off x="1444124" y="4939496"/>
            <a:ext cx="6336000" cy="1134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4F81BD">
              <a:alpha val="50000"/>
            </a:srgbClr>
          </a:solidFill>
          <a:ln w="38100" cap="flat" cmpd="sng" algn="ctr">
            <a:solidFill>
              <a:srgbClr val="4F81BD"/>
            </a:solidFill>
            <a:prstDash val="solid"/>
          </a:ln>
          <a:effectLst/>
        </p:spPr>
        <p:txBody>
          <a:bodyPr vert="horz" wrap="none" lIns="108000" tIns="63000" rIns="108000" bIns="63000" anchor="ctr" anchorCtr="0" compatLnSpc="0">
            <a:noAutofit/>
          </a:bodyPr>
          <a:lstStyle/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Droid Sans Fallback" pitchFamily="2"/>
                <a:cs typeface="FreeSans" pitchFamily="2"/>
              </a:rPr>
              <a:t>Services</a:t>
            </a:r>
          </a:p>
        </p:txBody>
      </p:sp>
      <p:sp>
        <p:nvSpPr>
          <p:cNvPr id="15" name="Forma libre 14"/>
          <p:cNvSpPr/>
          <p:nvPr/>
        </p:nvSpPr>
        <p:spPr>
          <a:xfrm>
            <a:off x="4684124" y="3679496"/>
            <a:ext cx="2970000" cy="13859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9BBB59">
              <a:alpha val="50000"/>
            </a:srgbClr>
          </a:solidFill>
          <a:ln w="38100" cap="flat" cmpd="sng" algn="ctr">
            <a:solidFill>
              <a:srgbClr val="9BBB59"/>
            </a:solidFill>
            <a:prstDash val="solid"/>
          </a:ln>
          <a:effectLst/>
        </p:spPr>
        <p:txBody>
          <a:bodyPr vert="horz" wrap="none" lIns="108000" tIns="63000" rIns="108000" bIns="63000" anchor="ctr" anchorCtr="0" compatLnSpc="0">
            <a:noAutofit/>
          </a:bodyPr>
          <a:lstStyle/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Droid Sans Fallback" pitchFamily="2"/>
                <a:cs typeface="FreeSans" pitchFamily="2"/>
              </a:rPr>
              <a:t>Atmospheric </a:t>
            </a:r>
          </a:p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Droid Sans Fallback" pitchFamily="2"/>
                <a:cs typeface="FreeSans" pitchFamily="2"/>
              </a:rPr>
              <a:t>Composition</a:t>
            </a:r>
          </a:p>
        </p:txBody>
      </p:sp>
    </p:spTree>
    <p:extLst>
      <p:ext uri="{BB962C8B-B14F-4D97-AF65-F5344CB8AC3E}">
        <p14:creationId xmlns:p14="http://schemas.microsoft.com/office/powerpoint/2010/main" val="420856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4371181"/>
            <a:ext cx="8099177" cy="1362075"/>
          </a:xfrm>
        </p:spPr>
        <p:txBody>
          <a:bodyPr>
            <a:normAutofit/>
          </a:bodyPr>
          <a:lstStyle/>
          <a:p>
            <a:r>
              <a:rPr lang="en-GB" dirty="0" smtClean="0"/>
              <a:t>Areas and expertise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380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GB" smtClean="0"/>
              <a:t>Air Quality Services</a:t>
            </a:r>
            <a:endParaRPr lang="en-GB"/>
          </a:p>
        </p:txBody>
      </p:sp>
      <p:sp>
        <p:nvSpPr>
          <p:cNvPr id="22" name="CuadroTexto 30"/>
          <p:cNvSpPr txBox="1"/>
          <p:nvPr/>
        </p:nvSpPr>
        <p:spPr>
          <a:xfrm>
            <a:off x="38209" y="836712"/>
            <a:ext cx="91057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dirty="0" smtClean="0"/>
              <a:t>Air quality forecast: CALIOPE </a:t>
            </a:r>
            <a:endParaRPr lang="en-GB" sz="2400" dirty="0"/>
          </a:p>
        </p:txBody>
      </p:sp>
      <p:sp>
        <p:nvSpPr>
          <p:cNvPr id="9" name="Rectángulo 8"/>
          <p:cNvSpPr/>
          <p:nvPr/>
        </p:nvSpPr>
        <p:spPr>
          <a:xfrm>
            <a:off x="5557781" y="2064185"/>
            <a:ext cx="267953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smtClean="0"/>
              <a:t>Information is delivered using both online or custom applications</a:t>
            </a:r>
            <a:r>
              <a:rPr lang="en-GB" sz="1400" smtClean="0"/>
              <a:t>:</a:t>
            </a:r>
            <a:endParaRPr lang="en-GB" sz="140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938" y="2671930"/>
            <a:ext cx="2791264" cy="1689449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5608452" y="2475779"/>
            <a:ext cx="2357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b="1" smtClean="0">
                <a:solidFill>
                  <a:schemeClr val="bg1"/>
                </a:solidFill>
                <a:hlinkClick r:id="rId4"/>
              </a:rPr>
              <a:t>www.bsc.es/caliope</a:t>
            </a:r>
            <a:endParaRPr lang="en-GB"/>
          </a:p>
        </p:txBody>
      </p:sp>
      <p:pic>
        <p:nvPicPr>
          <p:cNvPr id="18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623" y="2827224"/>
            <a:ext cx="748856" cy="2588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623" y="3110297"/>
            <a:ext cx="761602" cy="262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9104" y="1348257"/>
            <a:ext cx="912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Provides air quality related information for the coming days and for the application of short term action plans for air quality managers.</a:t>
            </a:r>
            <a:endParaRPr lang="en-GB"/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843" y="2064186"/>
            <a:ext cx="3396793" cy="2032426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65713" y="4134280"/>
            <a:ext cx="91057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smtClean="0"/>
              <a:t>Air quality impact assessment</a:t>
            </a:r>
            <a:endParaRPr lang="en-GB" sz="2400"/>
          </a:p>
        </p:txBody>
      </p:sp>
      <p:sp>
        <p:nvSpPr>
          <p:cNvPr id="32" name="Rectángulo 31"/>
          <p:cNvSpPr/>
          <p:nvPr/>
        </p:nvSpPr>
        <p:spPr>
          <a:xfrm>
            <a:off x="33815" y="4577421"/>
            <a:ext cx="56084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Air quality modelling provides comprehensive description of air quality problems by relating emission sources and atmospheric conditions</a:t>
            </a:r>
            <a:endParaRPr lang="en-GB" dirty="0"/>
          </a:p>
        </p:txBody>
      </p:sp>
      <p:pic>
        <p:nvPicPr>
          <p:cNvPr id="33" name="Picture 2" descr="http://www.ambientum.com/img_boletin/noticia/ev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275" y="5435662"/>
            <a:ext cx="1027169" cy="9322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ep00.epimg.net/economia/imagenes/2014/02/14/actualidad/1392380817_581525_1392380971_noticia_normal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724" y="5436655"/>
            <a:ext cx="996175" cy="929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6845" y="4416898"/>
            <a:ext cx="1333500" cy="1504951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1861" y="4405157"/>
            <a:ext cx="1339850" cy="1517651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0900" y="5435662"/>
            <a:ext cx="1593375" cy="930388"/>
          </a:xfrm>
          <a:prstGeom prst="rect">
            <a:avLst/>
          </a:prstGeom>
        </p:spPr>
      </p:pic>
      <p:sp>
        <p:nvSpPr>
          <p:cNvPr id="38" name="Rectángulo 37"/>
          <p:cNvSpPr/>
          <p:nvPr/>
        </p:nvSpPr>
        <p:spPr>
          <a:xfrm>
            <a:off x="5763440" y="5900856"/>
            <a:ext cx="3307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900" smtClean="0"/>
              <a:t>Left: NO</a:t>
            </a:r>
            <a:r>
              <a:rPr lang="en-GB" sz="900" baseline="-25000" smtClean="0"/>
              <a:t>2</a:t>
            </a:r>
            <a:r>
              <a:rPr lang="en-GB" sz="900" smtClean="0"/>
              <a:t> maximum h values in Barcelona (red &gt;200 µg/m</a:t>
            </a:r>
            <a:r>
              <a:rPr lang="en-GB" sz="900" baseline="30000" smtClean="0"/>
              <a:t>3</a:t>
            </a:r>
            <a:r>
              <a:rPr lang="en-GB" sz="900" smtClean="0"/>
              <a:t>) </a:t>
            </a:r>
          </a:p>
          <a:p>
            <a:pPr algn="just"/>
            <a:r>
              <a:rPr lang="en-GB" sz="900" smtClean="0"/>
              <a:t>Right: Reductions due to fleet electrification (blue &gt;25 µg/m</a:t>
            </a:r>
            <a:r>
              <a:rPr lang="en-GB" sz="900" baseline="30000" smtClean="0"/>
              <a:t>3</a:t>
            </a:r>
            <a:r>
              <a:rPr lang="en-GB" sz="900" smtClean="0"/>
              <a:t>)</a:t>
            </a:r>
            <a:endParaRPr lang="en-GB" sz="900"/>
          </a:p>
        </p:txBody>
      </p:sp>
      <p:pic>
        <p:nvPicPr>
          <p:cNvPr id="20" name="Imagen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099" y="6335704"/>
            <a:ext cx="1106817" cy="232431"/>
          </a:xfrm>
          <a:prstGeom prst="rect">
            <a:avLst/>
          </a:prstGeom>
        </p:spPr>
      </p:pic>
      <p:pic>
        <p:nvPicPr>
          <p:cNvPr id="21" name="Imagen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65" y="6362737"/>
            <a:ext cx="1007426" cy="216920"/>
          </a:xfrm>
          <a:prstGeom prst="rect">
            <a:avLst/>
          </a:prstGeom>
        </p:spPr>
      </p:pic>
      <p:pic>
        <p:nvPicPr>
          <p:cNvPr id="23" name="Imagen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41" y="6330781"/>
            <a:ext cx="1070403" cy="234609"/>
          </a:xfrm>
          <a:prstGeom prst="rect">
            <a:avLst/>
          </a:prstGeom>
        </p:spPr>
      </p:pic>
      <p:pic>
        <p:nvPicPr>
          <p:cNvPr id="24" name="Imagen 8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1241" y="6349112"/>
            <a:ext cx="494779" cy="219016"/>
          </a:xfrm>
          <a:prstGeom prst="rect">
            <a:avLst/>
          </a:prstGeom>
        </p:spPr>
      </p:pic>
      <p:pic>
        <p:nvPicPr>
          <p:cNvPr id="25" name="Picture 2" descr="Home Inypsa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37" y="6592127"/>
            <a:ext cx="790046" cy="24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www.prysma.es/Cliente/Prysma/gfx/CabeceraPie/Encabezado%20IX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149"/>
          <a:stretch/>
        </p:blipFill>
        <p:spPr bwMode="auto">
          <a:xfrm>
            <a:off x="5910502" y="6586638"/>
            <a:ext cx="623195" cy="25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SGS Logo. Return to home pag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673" y="6584558"/>
            <a:ext cx="538040" cy="26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44144" y="6584558"/>
            <a:ext cx="693972" cy="26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116" y="6584558"/>
            <a:ext cx="588540" cy="261878"/>
          </a:xfrm>
          <a:prstGeom prst="rect">
            <a:avLst/>
          </a:prstGeom>
        </p:spPr>
      </p:pic>
      <p:sp>
        <p:nvSpPr>
          <p:cNvPr id="39" name="Rectángulo 38"/>
          <p:cNvSpPr/>
          <p:nvPr/>
        </p:nvSpPr>
        <p:spPr>
          <a:xfrm>
            <a:off x="2916592" y="6406218"/>
            <a:ext cx="154153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dirty="0" smtClean="0">
                <a:solidFill>
                  <a:srgbClr val="7F7F7F"/>
                </a:solidFill>
              </a:rPr>
              <a:t>These projects have received funding from: </a:t>
            </a:r>
            <a:endParaRPr lang="en-GB" sz="1050" dirty="0">
              <a:solidFill>
                <a:srgbClr val="7F7F7F"/>
              </a:solidFill>
            </a:endParaRP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28" y="6362737"/>
            <a:ext cx="638832" cy="21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3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s-ES" smtClean="0"/>
              <a:pPr/>
              <a:t>6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US" dirty="0"/>
              <a:t>Mineral Dust Services</a:t>
            </a:r>
          </a:p>
        </p:txBody>
      </p:sp>
      <p:sp>
        <p:nvSpPr>
          <p:cNvPr id="22" name="CuadroTexto 30"/>
          <p:cNvSpPr txBox="1"/>
          <p:nvPr/>
        </p:nvSpPr>
        <p:spPr>
          <a:xfrm>
            <a:off x="38209" y="836712"/>
            <a:ext cx="91057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dirty="0" smtClean="0"/>
              <a:t>Dust model: </a:t>
            </a:r>
            <a:r>
              <a:rPr lang="en-GB" sz="2400" kern="1100" spc="-10" dirty="0" smtClean="0"/>
              <a:t>NMMB/BSC (in collaboration with NCEP)</a:t>
            </a:r>
            <a:endParaRPr lang="en-GB" sz="2400" dirty="0"/>
          </a:p>
        </p:txBody>
      </p:sp>
      <p:sp>
        <p:nvSpPr>
          <p:cNvPr id="2" name="Rectángulo 1"/>
          <p:cNvSpPr/>
          <p:nvPr/>
        </p:nvSpPr>
        <p:spPr>
          <a:xfrm>
            <a:off x="19104" y="1348257"/>
            <a:ext cx="912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Provide </a:t>
            </a:r>
            <a:r>
              <a:rPr lang="en-US" dirty="0" smtClean="0"/>
              <a:t>early-warning information </a:t>
            </a:r>
            <a:r>
              <a:rPr lang="en-US" dirty="0"/>
              <a:t>to end-users about current and future dust concentration and </a:t>
            </a:r>
            <a:r>
              <a:rPr lang="en-US" dirty="0" smtClean="0"/>
              <a:t>critical derived </a:t>
            </a:r>
            <a:r>
              <a:rPr lang="en-US" dirty="0"/>
              <a:t>parameters </a:t>
            </a:r>
            <a:r>
              <a:rPr lang="en-US" dirty="0" smtClean="0"/>
              <a:t>affecting key sectors.</a:t>
            </a:r>
            <a:endParaRPr lang="en-US" dirty="0"/>
          </a:p>
        </p:txBody>
      </p:sp>
      <p:sp>
        <p:nvSpPr>
          <p:cNvPr id="31" name="CuadroTexto 30"/>
          <p:cNvSpPr txBox="1"/>
          <p:nvPr/>
        </p:nvSpPr>
        <p:spPr>
          <a:xfrm>
            <a:off x="65713" y="4319212"/>
            <a:ext cx="91057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 smtClean="0"/>
              <a:t>Mineral dust impact assessment</a:t>
            </a:r>
            <a:endParaRPr lang="en-US" sz="2400" dirty="0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30"/>
          <a:stretch/>
        </p:blipFill>
        <p:spPr>
          <a:xfrm>
            <a:off x="4664870" y="1978525"/>
            <a:ext cx="3336285" cy="2537903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07"/>
          <a:stretch/>
        </p:blipFill>
        <p:spPr>
          <a:xfrm>
            <a:off x="1130256" y="1961665"/>
            <a:ext cx="3344626" cy="253790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9910" y="4865118"/>
            <a:ext cx="9356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Management and optimisation of operational and planning strategies in:</a:t>
            </a: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Health, ground transportation, ecosystems, solar energy etc.</a:t>
            </a:r>
            <a:endParaRPr lang="en-GB" dirty="0"/>
          </a:p>
        </p:txBody>
      </p:sp>
      <p:sp>
        <p:nvSpPr>
          <p:cNvPr id="24" name="Rectángulo 23"/>
          <p:cNvSpPr/>
          <p:nvPr/>
        </p:nvSpPr>
        <p:spPr>
          <a:xfrm>
            <a:off x="2121420" y="5656973"/>
            <a:ext cx="6952668" cy="923330"/>
          </a:xfrm>
          <a:prstGeom prst="rect">
            <a:avLst/>
          </a:prstGeom>
          <a:ln>
            <a:solidFill>
              <a:srgbClr val="3F601A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/>
              </a:rPr>
              <a:t>BSC and AEMET (Spanish national met services) are </a:t>
            </a:r>
            <a:r>
              <a:rPr lang="en-US" dirty="0">
                <a:latin typeface="Calibri" panose="020F0502020204030204"/>
              </a:rPr>
              <a:t>managing </a:t>
            </a:r>
            <a:r>
              <a:rPr lang="en-US" dirty="0" smtClean="0">
                <a:latin typeface="Calibri" panose="020F0502020204030204"/>
              </a:rPr>
              <a:t>the: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/>
              </a:rPr>
              <a:t> </a:t>
            </a:r>
            <a:r>
              <a:rPr lang="en-US" dirty="0">
                <a:latin typeface="Calibri" panose="020F0502020204030204"/>
              </a:rPr>
              <a:t>WMO SDS-WAS NAMEE Regional </a:t>
            </a:r>
            <a:r>
              <a:rPr lang="en-US" dirty="0" smtClean="0">
                <a:latin typeface="Calibri" panose="020F0502020204030204"/>
              </a:rPr>
              <a:t>Center (</a:t>
            </a:r>
            <a:r>
              <a:rPr lang="en-US" dirty="0">
                <a:latin typeface="Calibri" panose="020F0502020204030204"/>
                <a:hlinkClick r:id="rId5"/>
              </a:rPr>
              <a:t>http://sds-was.aemet.es</a:t>
            </a:r>
            <a:r>
              <a:rPr lang="en-US" dirty="0" smtClean="0">
                <a:latin typeface="Calibri" panose="020F0502020204030204"/>
                <a:hlinkClick r:id="rId5"/>
              </a:rPr>
              <a:t>/</a:t>
            </a:r>
            <a:r>
              <a:rPr lang="en-US" dirty="0" smtClean="0">
                <a:latin typeface="Calibri" panose="020F0502020204030204"/>
              </a:rPr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/>
              </a:rPr>
              <a:t> </a:t>
            </a:r>
            <a:r>
              <a:rPr lang="en-US" dirty="0">
                <a:latin typeface="Calibri" panose="020F0502020204030204"/>
              </a:rPr>
              <a:t>and the Barcelona Dust Forecast Center (</a:t>
            </a:r>
            <a:r>
              <a:rPr lang="en-US" dirty="0">
                <a:latin typeface="Calibri" panose="020F0502020204030204"/>
                <a:hlinkClick r:id="rId6"/>
              </a:rPr>
              <a:t>http://dust.aemet.es</a:t>
            </a:r>
            <a:r>
              <a:rPr lang="en-US" dirty="0" smtClean="0">
                <a:latin typeface="Calibri" panose="020F0502020204030204"/>
                <a:hlinkClick r:id="rId6"/>
              </a:rPr>
              <a:t>/</a:t>
            </a:r>
            <a:r>
              <a:rPr lang="en-US" dirty="0" smtClean="0">
                <a:latin typeface="Calibri" panose="020F0502020204030204"/>
              </a:rPr>
              <a:t>). </a:t>
            </a:r>
          </a:p>
        </p:txBody>
      </p:sp>
      <p:pic>
        <p:nvPicPr>
          <p:cNvPr id="25" name="Picture 2" descr="https://www.wmo.int/images/icons/es/WMOLogo.g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06"/>
          <a:stretch/>
        </p:blipFill>
        <p:spPr bwMode="auto">
          <a:xfrm>
            <a:off x="1059455" y="5683515"/>
            <a:ext cx="584246" cy="5612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://upload.wikimedia.org/wikipedia/en/thumb/9/9b/UNEP_logo.svg/872px-UNEP_logo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701" y="5694677"/>
            <a:ext cx="477719" cy="5612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06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GB" dirty="0" smtClean="0"/>
              <a:t>Climate Services</a:t>
            </a:r>
            <a:endParaRPr lang="en-GB" dirty="0"/>
          </a:p>
        </p:txBody>
      </p:sp>
      <p:sp>
        <p:nvSpPr>
          <p:cNvPr id="22" name="CuadroTexto 30"/>
          <p:cNvSpPr txBox="1"/>
          <p:nvPr/>
        </p:nvSpPr>
        <p:spPr>
          <a:xfrm>
            <a:off x="12809" y="798612"/>
            <a:ext cx="91057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dirty="0" smtClean="0"/>
              <a:t>Climate prediction </a:t>
            </a:r>
            <a:r>
              <a:rPr lang="en-GB" sz="2400" dirty="0" err="1" smtClean="0"/>
              <a:t>modeling</a:t>
            </a:r>
            <a:endParaRPr lang="en-GB" sz="2400" dirty="0"/>
          </a:p>
        </p:txBody>
      </p:sp>
      <p:sp>
        <p:nvSpPr>
          <p:cNvPr id="2" name="Rectángulo 1"/>
          <p:cNvSpPr/>
          <p:nvPr/>
        </p:nvSpPr>
        <p:spPr>
          <a:xfrm>
            <a:off x="-6296" y="1310157"/>
            <a:ext cx="912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dirty="0" smtClean="0"/>
              <a:t>Predicts future variability of climate from monthly to decadal timescales</a:t>
            </a: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Shows probabilities of possible future scenarios, alongside which is the most likely</a:t>
            </a: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Demonstrates the most robust climate information currently available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9910" y="5144742"/>
            <a:ext cx="9356653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mtClean="0"/>
              <a:t>Management and optimisation of operational and planning strategies in: </a:t>
            </a:r>
            <a:br>
              <a:rPr lang="en-GB" smtClean="0"/>
            </a:br>
            <a:r>
              <a:rPr lang="en-GB" smtClean="0"/>
              <a:t>Energy systems, renewable energy, agriculture, water management, transport etc.</a:t>
            </a:r>
          </a:p>
          <a:p>
            <a:pPr marL="285750" indent="-285750">
              <a:buFont typeface="Arial"/>
              <a:buChar char="•"/>
            </a:pPr>
            <a:r>
              <a:rPr lang="en-GB" smtClean="0"/>
              <a:t>Identification of sector specific vulnerabilities, risks and opportunities</a:t>
            </a:r>
          </a:p>
          <a:p>
            <a:pPr marL="285750" indent="-285750">
              <a:buFont typeface="Arial"/>
              <a:buChar char="•"/>
            </a:pPr>
            <a:r>
              <a:rPr lang="en-GB" smtClean="0"/>
              <a:t>Facilitates calculated and precautionary climate adaptation action</a:t>
            </a:r>
          </a:p>
          <a:p>
            <a:endParaRPr lang="en-GB" smtClean="0"/>
          </a:p>
          <a:p>
            <a:endParaRPr lang="en-GB"/>
          </a:p>
        </p:txBody>
      </p:sp>
      <p:pic>
        <p:nvPicPr>
          <p:cNvPr id="5" name="Imagen 4" descr="20150122_Poster_CS_Wind_example_cu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722" y="2248620"/>
            <a:ext cx="6115651" cy="2733664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65714" y="4622138"/>
            <a:ext cx="3965920" cy="5724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2400" smtClean="0"/>
              <a:t>Climate impact assessment</a:t>
            </a:r>
            <a:endParaRPr lang="en-GB" sz="2400"/>
          </a:p>
        </p:txBody>
      </p:sp>
      <p:sp>
        <p:nvSpPr>
          <p:cNvPr id="13" name="Rectángulo 12"/>
          <p:cNvSpPr/>
          <p:nvPr/>
        </p:nvSpPr>
        <p:spPr>
          <a:xfrm>
            <a:off x="2955129" y="6307061"/>
            <a:ext cx="34487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dirty="0" smtClean="0">
                <a:solidFill>
                  <a:schemeClr val="accent6">
                    <a:lumMod val="50000"/>
                  </a:schemeClr>
                </a:solidFill>
              </a:rPr>
              <a:t>These projects have received funding from European projects with the involvement of Energy companies: </a:t>
            </a:r>
            <a:endParaRPr lang="en-GB" sz="105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48" t="96183" r="10203" b="612"/>
          <a:stretch/>
        </p:blipFill>
        <p:spPr>
          <a:xfrm>
            <a:off x="6166633" y="6505543"/>
            <a:ext cx="1833402" cy="256659"/>
          </a:xfrm>
          <a:prstGeom prst="rect">
            <a:avLst/>
          </a:prstGeom>
        </p:spPr>
      </p:pic>
      <p:pic>
        <p:nvPicPr>
          <p:cNvPr id="1030" name="Picture 6" descr="http://upload.wikimedia.org/wikipedia/en/thumb/4/4b/%C3%89lectricit%C3%A9_de_France.svg/56px-%C3%89lectricit%C3%A9_de_France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789" y="6514810"/>
            <a:ext cx="5334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2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74360" y="6439110"/>
            <a:ext cx="442392" cy="412838"/>
          </a:xfrm>
        </p:spPr>
        <p:txBody>
          <a:bodyPr/>
          <a:lstStyle/>
          <a:p>
            <a:fld id="{4A490C5D-AEA8-4823-B9B3-806910A0ECF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3" y="44624"/>
            <a:ext cx="9116009" cy="792088"/>
          </a:xfrm>
        </p:spPr>
        <p:txBody>
          <a:bodyPr/>
          <a:lstStyle/>
          <a:p>
            <a:r>
              <a:rPr lang="en-GB" dirty="0" smtClean="0"/>
              <a:t>Climate Services</a:t>
            </a:r>
            <a:endParaRPr lang="en-GB" dirty="0"/>
          </a:p>
        </p:txBody>
      </p:sp>
      <p:sp>
        <p:nvSpPr>
          <p:cNvPr id="22" name="CuadroTexto 30"/>
          <p:cNvSpPr txBox="1"/>
          <p:nvPr/>
        </p:nvSpPr>
        <p:spPr>
          <a:xfrm>
            <a:off x="1" y="798612"/>
            <a:ext cx="9118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Dynamical downscaling of climatic temperature and precipitation </a:t>
            </a:r>
            <a:r>
              <a:rPr lang="en-US" sz="2000" dirty="0" smtClean="0"/>
              <a:t>trends</a:t>
            </a:r>
            <a:endParaRPr lang="en-GB" sz="2000" dirty="0"/>
          </a:p>
        </p:txBody>
      </p:sp>
      <p:sp>
        <p:nvSpPr>
          <p:cNvPr id="2" name="Rectángulo 1"/>
          <p:cNvSpPr/>
          <p:nvPr/>
        </p:nvSpPr>
        <p:spPr>
          <a:xfrm>
            <a:off x="0" y="1291055"/>
            <a:ext cx="9223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This work aims to provide an assessment of temperature and precipitation projections for mid-21st century in the North Western Mediterranean Basin (NWMB) at high </a:t>
            </a:r>
            <a:r>
              <a:rPr lang="en-US" dirty="0" smtClean="0"/>
              <a:t>resolution</a:t>
            </a:r>
            <a:r>
              <a:rPr lang="en-US" dirty="0"/>
              <a:t>.</a:t>
            </a:r>
            <a:endParaRPr lang="en-GB" dirty="0" smtClean="0"/>
          </a:p>
        </p:txBody>
      </p:sp>
      <p:sp>
        <p:nvSpPr>
          <p:cNvPr id="13" name="Rectángulo 12"/>
          <p:cNvSpPr/>
          <p:nvPr/>
        </p:nvSpPr>
        <p:spPr>
          <a:xfrm>
            <a:off x="5389116" y="6436450"/>
            <a:ext cx="26350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dirty="0" smtClean="0">
                <a:solidFill>
                  <a:schemeClr val="accent6">
                    <a:lumMod val="50000"/>
                  </a:schemeClr>
                </a:solidFill>
              </a:rPr>
              <a:t>This project has been founded by the </a:t>
            </a:r>
            <a:r>
              <a:rPr lang="en-GB" sz="1050" dirty="0" err="1" smtClean="0">
                <a:solidFill>
                  <a:schemeClr val="accent6">
                    <a:lumMod val="50000"/>
                  </a:schemeClr>
                </a:solidFill>
              </a:rPr>
              <a:t>Servei</a:t>
            </a:r>
            <a:r>
              <a:rPr lang="en-GB" sz="105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1050" dirty="0" err="1" smtClean="0">
                <a:solidFill>
                  <a:schemeClr val="accent6">
                    <a:lumMod val="50000"/>
                  </a:schemeClr>
                </a:solidFill>
              </a:rPr>
              <a:t>Meteorològic</a:t>
            </a:r>
            <a:r>
              <a:rPr lang="en-GB" sz="1050" dirty="0" smtClean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en-GB" sz="1050" dirty="0" err="1" smtClean="0">
                <a:solidFill>
                  <a:schemeClr val="accent6">
                    <a:lumMod val="50000"/>
                  </a:schemeClr>
                </a:solidFill>
              </a:rPr>
              <a:t>Catalunya</a:t>
            </a:r>
            <a:r>
              <a:rPr lang="en-GB" sz="1050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en-GB" sz="105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932" y="1937387"/>
            <a:ext cx="7126246" cy="43007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2" r="15963" b="39444"/>
          <a:stretch/>
        </p:blipFill>
        <p:spPr>
          <a:xfrm>
            <a:off x="7674796" y="6141049"/>
            <a:ext cx="883578" cy="71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5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4371181"/>
            <a:ext cx="8099177" cy="1362075"/>
          </a:xfrm>
        </p:spPr>
        <p:txBody>
          <a:bodyPr>
            <a:normAutofit/>
          </a:bodyPr>
          <a:lstStyle/>
          <a:p>
            <a:r>
              <a:rPr lang="en-GB" dirty="0" smtClean="0"/>
              <a:t>Bodegas Torres-BSc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551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 PRESENTACIONES BSC-CNS-23032012-v2">
  <a:themeElements>
    <a:clrScheme name="BSC-CNS">
      <a:dk1>
        <a:srgbClr val="0058A9"/>
      </a:dk1>
      <a:lt1>
        <a:sysClr val="window" lastClr="FFFFFF"/>
      </a:lt1>
      <a:dk2>
        <a:srgbClr val="5D91D1"/>
      </a:dk2>
      <a:lt2>
        <a:srgbClr val="DBE7F5"/>
      </a:lt2>
      <a:accent1>
        <a:srgbClr val="B4CCEA"/>
      </a:accent1>
      <a:accent2>
        <a:srgbClr val="87AEDD"/>
      </a:accent2>
      <a:accent3>
        <a:srgbClr val="5D91D1"/>
      </a:accent3>
      <a:accent4>
        <a:srgbClr val="326BB0"/>
      </a:accent4>
      <a:accent5>
        <a:srgbClr val="295993"/>
      </a:accent5>
      <a:accent6>
        <a:srgbClr val="004990"/>
      </a:accent6>
      <a:hlink>
        <a:srgbClr val="002E5C"/>
      </a:hlink>
      <a:folHlink>
        <a:srgbClr val="214775"/>
      </a:folHlink>
    </a:clrScheme>
    <a:fontScheme name="BSC-CN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PRESENTACIONES BSC-CNS-23032012-v2</Template>
  <TotalTime>7576</TotalTime>
  <Words>1267</Words>
  <Application>Microsoft Office PowerPoint</Application>
  <PresentationFormat>Presentación en pantalla (4:3)</PresentationFormat>
  <Paragraphs>198</Paragraphs>
  <Slides>21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Droid Sans Fallback</vt:lpstr>
      <vt:lpstr>FreeSans</vt:lpstr>
      <vt:lpstr>PLANTILLA PRESENTACIONES BSC-CNS-23032012-v2</vt:lpstr>
      <vt:lpstr>Barcelona Supercomputing Center   Bodegas Torres meeting     Earth Sciences department-Services Group </vt:lpstr>
      <vt:lpstr>Barcelona Supercomputing Center</vt:lpstr>
      <vt:lpstr>Earth Sciences Department</vt:lpstr>
      <vt:lpstr>Areas and expertise</vt:lpstr>
      <vt:lpstr>Air Quality Services</vt:lpstr>
      <vt:lpstr>Mineral Dust Services</vt:lpstr>
      <vt:lpstr>Climate Services</vt:lpstr>
      <vt:lpstr>Climate Services</vt:lpstr>
      <vt:lpstr>Bodegas Torres-BSc </vt:lpstr>
      <vt:lpstr>Bodegas Torres objective</vt:lpstr>
      <vt:lpstr>Climatic information relevant for vineyards</vt:lpstr>
      <vt:lpstr>Possible approaches</vt:lpstr>
      <vt:lpstr>Things to discuss</vt:lpstr>
      <vt:lpstr>CMIP5 and cordex simulations</vt:lpstr>
      <vt:lpstr>Proyecciones climáticas para Chile horizonte 2050 </vt:lpstr>
      <vt:lpstr>CMIP5: información disponible </vt:lpstr>
      <vt:lpstr>CMIP5: variables</vt:lpstr>
      <vt:lpstr>CORDEX: información disponible</vt:lpstr>
      <vt:lpstr>Conclusión</vt:lpstr>
      <vt:lpstr>Observaciones</vt:lpstr>
      <vt:lpstr>Earth Science Department: Services Group  services-es@bsc.es </vt:lpstr>
    </vt:vector>
  </TitlesOfParts>
  <Company>BSC-CNS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José Mª Baldasano</dc:creator>
  <cp:lastModifiedBy>Albert Soret</cp:lastModifiedBy>
  <cp:revision>368</cp:revision>
  <cp:lastPrinted>2013-10-08T10:31:17Z</cp:lastPrinted>
  <dcterms:created xsi:type="dcterms:W3CDTF">2012-03-28T13:19:24Z</dcterms:created>
  <dcterms:modified xsi:type="dcterms:W3CDTF">2015-04-10T15:16:10Z</dcterms:modified>
</cp:coreProperties>
</file>